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35f1869d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35f1869d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348742921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348742921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ato"/>
                <a:ea typeface="Lato"/>
                <a:cs typeface="Lato"/>
                <a:sym typeface="Lato"/>
              </a:rPr>
              <a:t>After performing multiple transformations, we have found that the best lambda is λ = 0.125 which is the 8</a:t>
            </a:r>
            <a:r>
              <a:rPr baseline="30000" lang="en" sz="1400">
                <a:latin typeface="Lato"/>
                <a:ea typeface="Lato"/>
                <a:cs typeface="Lato"/>
                <a:sym typeface="Lato"/>
              </a:rPr>
              <a:t>th</a:t>
            </a:r>
            <a:r>
              <a:rPr lang="en" sz="1400">
                <a:latin typeface="Lato"/>
                <a:ea typeface="Lato"/>
                <a:cs typeface="Lato"/>
                <a:sym typeface="Lato"/>
              </a:rPr>
              <a:t> root which results in the following residual plot and Shapiro-Wilk normality test. </a:t>
            </a:r>
            <a:endParaRPr sz="1400"/>
          </a:p>
          <a:p>
            <a:pPr indent="0" lvl="0" marL="0" rtl="0" algn="l">
              <a:spcBef>
                <a:spcPts val="0"/>
              </a:spcBef>
              <a:spcAft>
                <a:spcPts val="0"/>
              </a:spcAft>
              <a:buNone/>
            </a:pPr>
            <a:r>
              <a:rPr lang="en" sz="1400"/>
              <a:t>Although this p-value is still less than 0.05, this is the best p-value we were able to obtain so throughout the the rest of the analysis, we will be using the transformed data.</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3417b901f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3417b901f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a:p>
            <a:pPr indent="0" lvl="0" marL="0" rtl="0" algn="l">
              <a:spcBef>
                <a:spcPts val="0"/>
              </a:spcBef>
              <a:spcAft>
                <a:spcPts val="0"/>
              </a:spcAft>
              <a:buNone/>
            </a:pPr>
            <a:r>
              <a:rPr lang="en"/>
              <a:t>Discuss why tests stats are all divided by MSE because tests are under the assumption that the null hypothesis is true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34874292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34874292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34874292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34874292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34874292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34874292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3417b901f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3417b901f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a:p>
            <a:pPr indent="0" lvl="0" marL="0" rtl="0" algn="l">
              <a:spcBef>
                <a:spcPts val="0"/>
              </a:spcBef>
              <a:spcAft>
                <a:spcPts val="0"/>
              </a:spcAft>
              <a:buNone/>
            </a:pPr>
            <a:r>
              <a:rPr lang="en"/>
              <a:t>Discuss hypothesis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34874292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34874292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a:p>
            <a:pPr indent="0" lvl="0" marL="0" rtl="0" algn="l">
              <a:spcBef>
                <a:spcPts val="0"/>
              </a:spcBef>
              <a:spcAft>
                <a:spcPts val="0"/>
              </a:spcAft>
              <a:buNone/>
            </a:pPr>
            <a:r>
              <a:rPr lang="en"/>
              <a:t>Based on the data we found...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3417b90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3417b90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34874292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34874292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3417b901f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3417b901f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3417b901f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3417b901f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ato"/>
                <a:ea typeface="Lato"/>
                <a:cs typeface="Lato"/>
                <a:sym typeface="Lato"/>
              </a:rPr>
              <a:t>We have found that there is a Brand Effect therefore we will perform a Bonferroni </a:t>
            </a:r>
            <a:endParaRPr sz="1400">
              <a:latin typeface="Lato"/>
              <a:ea typeface="Lato"/>
              <a:cs typeface="Lato"/>
              <a:sym typeface="Lato"/>
            </a:endParaRPr>
          </a:p>
          <a:p>
            <a:pPr indent="0" lvl="0" marL="0" rtl="0" algn="l">
              <a:spcBef>
                <a:spcPts val="0"/>
              </a:spcBef>
              <a:spcAft>
                <a:spcPts val="0"/>
              </a:spcAft>
              <a:buNone/>
            </a:pPr>
            <a:r>
              <a:rPr lang="en" sz="1400">
                <a:latin typeface="Lato"/>
                <a:ea typeface="Lato"/>
                <a:cs typeface="Lato"/>
                <a:sym typeface="Lato"/>
              </a:rPr>
              <a:t>Bonferroni multiple comparison method to obtain a family wise 95% confidence interval.</a:t>
            </a:r>
            <a:endParaRPr sz="1400">
              <a:latin typeface="Lato"/>
              <a:ea typeface="Lato"/>
              <a:cs typeface="Lato"/>
              <a:sym typeface="Lato"/>
            </a:endParaRPr>
          </a:p>
          <a:p>
            <a:pPr indent="0" lvl="0" marL="0" rtl="0" algn="l">
              <a:spcBef>
                <a:spcPts val="0"/>
              </a:spcBef>
              <a:spcAft>
                <a:spcPts val="0"/>
              </a:spcAft>
              <a:buNone/>
            </a:pPr>
            <a:r>
              <a:rPr lang="en" sz="1400">
                <a:latin typeface="Lato"/>
                <a:ea typeface="Lato"/>
                <a:cs typeface="Lato"/>
                <a:sym typeface="Lato"/>
              </a:rPr>
              <a:t>So on average, iPhones take between 7.10s to 12.88s longer for messages to be received compared to Samsung.</a:t>
            </a:r>
            <a:endParaRPr sz="14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35f1869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35f1869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35f1869d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35f1869d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35f1869d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35f1869d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Video Messages took the most amount of time while Text Messages took the least amount of time and Picture Messages in between.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348742921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348742921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conclusion, based on the data for the Three-Stage Nested Design, a Brand Effect was found. The difference between the mean time in seconds in which an iPhone 10 and Samsung S9+ smartphone received a message was between 7.10 and 12.88 seconds. Therefore, we can say that a Samsung S9+ smartphone is faster at receiving messages than an iPhone 10.</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We also found that there is no Connection Effect which means the average time for a message to be received was the same across Wifi and Data within Apple and Samsung.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Lastly, there is a Message effect within each Connection and Brand and so the average time for a message to be received was not the same across Text, Picture and Video within each Connection and Brand. Specifically, the multiple comparison method showed…… (see future code)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348742921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348742921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a:p>
            <a:pPr indent="0" lvl="0" marL="0" rtl="0" algn="l">
              <a:spcBef>
                <a:spcPts val="0"/>
              </a:spcBef>
              <a:spcAft>
                <a:spcPts val="0"/>
              </a:spcAft>
              <a:buNone/>
            </a:pPr>
            <a:r>
              <a:rPr lang="en"/>
              <a:t>Technology has advanced exponentially in the past few decades. </a:t>
            </a:r>
            <a:r>
              <a:rPr lang="en"/>
              <a:t>Technology has brought so much convenience into people’s lives which allows people to accomplish a lot more in their day. </a:t>
            </a:r>
            <a:r>
              <a:rPr lang="en"/>
              <a:t>Because of this, society functions at a relatively higher pace than in any time in the past.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3417b901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3417b901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a:p>
            <a:pPr indent="0" lvl="0" marL="0" rtl="0" algn="l">
              <a:spcBef>
                <a:spcPts val="0"/>
              </a:spcBef>
              <a:spcAft>
                <a:spcPts val="0"/>
              </a:spcAft>
              <a:buNone/>
            </a:pPr>
            <a:r>
              <a:rPr lang="en"/>
              <a:t>Such a high paced society causes people to seek out technology that would save even seconds of their time. Slowly but surely, we all become prey to being impatient when slight inconveniences come our way.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348742921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348742921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a:p>
            <a:pPr indent="0" lvl="0" marL="0" rtl="0" algn="l">
              <a:spcBef>
                <a:spcPts val="0"/>
              </a:spcBef>
              <a:spcAft>
                <a:spcPts val="0"/>
              </a:spcAft>
              <a:buNone/>
            </a:pPr>
            <a:r>
              <a:rPr lang="en"/>
              <a:t>For example, w</a:t>
            </a:r>
            <a:r>
              <a:rPr lang="en"/>
              <a:t>e all have been in a situation where we are waiting for a message to be sent or vice versa. T</a:t>
            </a:r>
            <a:r>
              <a:rPr lang="en"/>
              <a:t>his is why decided to create an experiment dedicated to determining which phone brand receives messages faster </a:t>
            </a:r>
            <a:r>
              <a:rPr lang="en"/>
              <a:t>particularly we chose to compare two extremely popular brands--the Apple iPhone and Samsung S9+.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hope that through this experiment, we can determine which phone brand can save even a few seconds of your time so that  … (switch slides)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348742921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348742921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a:t>
            </a:r>
            <a:endParaRPr/>
          </a:p>
          <a:p>
            <a:pPr indent="0" lvl="0" marL="0" rtl="0" algn="l">
              <a:spcBef>
                <a:spcPts val="0"/>
              </a:spcBef>
              <a:spcAft>
                <a:spcPts val="0"/>
              </a:spcAft>
              <a:buNone/>
            </a:pPr>
            <a:r>
              <a:rPr lang="en"/>
              <a:t>… </a:t>
            </a:r>
            <a:r>
              <a:rPr lang="en"/>
              <a:t>you can go back to the things that you really “enjoy”.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3417b901f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3417b901f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a:p>
            <a:pPr indent="0" lvl="0" marL="0" rtl="0" algn="l">
              <a:spcBef>
                <a:spcPts val="0"/>
              </a:spcBef>
              <a:spcAft>
                <a:spcPts val="0"/>
              </a:spcAft>
              <a:buNone/>
            </a:pPr>
            <a:r>
              <a:rPr lang="en"/>
              <a:t>For this experiment, we chose to implement a three stage nested design. As a group we identified three important factors involved in receiving a message, the phone, the connection, and the type of message. The first factor here will be the phone brand (“brand effect”), as the nested design allows to compare across the k levels of factor A, in this case, samsung s9+ and iphone 10. For the second factor, we felt it was important to test if there is a significant difference between the phone connected to either data or wifi, which is nested within each phone brand (“connection effect”). Lastly for the third factor, we chose the three main types of messages most commonly sent which are, regular texts, pictures, and videos (“message effect”). Each combination has 5 data points. Note in this experiment….. (read slides)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3487429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3487429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a:p>
            <a:pPr indent="0" lvl="0" marL="0" rtl="0" algn="l">
              <a:spcBef>
                <a:spcPts val="0"/>
              </a:spcBef>
              <a:spcAft>
                <a:spcPts val="0"/>
              </a:spcAft>
              <a:buNone/>
            </a:pPr>
            <a:r>
              <a:rPr lang="en"/>
              <a:t>Here is our model as seen in lecture, … (read off slides)…. </a:t>
            </a:r>
            <a:endParaRPr/>
          </a:p>
          <a:p>
            <a:pPr indent="0" lvl="0" marL="0" rtl="0" algn="l">
              <a:spcBef>
                <a:spcPts val="0"/>
              </a:spcBef>
              <a:spcAft>
                <a:spcPts val="0"/>
              </a:spcAft>
              <a:buNone/>
            </a:pPr>
            <a:r>
              <a:rPr lang="en"/>
              <a:t>As you can see, there is no two-way or three-way interaction terms in this model. This is the reason we chose to do the nested design, as t</a:t>
            </a:r>
            <a:r>
              <a:rPr lang="en"/>
              <a:t>he main goal of this experiment is to test which phone brand is faster at receiving messages. So, we wanted to avoid any potential interaction effect that might have prevented us from testing if there is indeed a factor A / “phone brand effect”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3417b901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3417b901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ato"/>
                <a:ea typeface="Lato"/>
                <a:cs typeface="Lato"/>
                <a:sym typeface="Lato"/>
              </a:rPr>
              <a:t>It appears that the residual plot is not Normally distributed and this is further supported by a Shapiro-Wilk normality test with a p-value of of 0.000012. Thus need to perform a variance stabilization transformation.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udaya.com/eating-well-on-a-fast-paced-lifestyl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giphy.com/gifs/reactiongifs-mrw-qRhkPuV1PZoC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www.pocket-lint.com/phones/buyers-guides/142239-apple-iphone-x-vs-samsung-galaxy-s8-pistols-at-dawn-for-the-ultimate-face-of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hyperlink" Target="https://clutchpoints.com/chiefs-video-kansas-citys-super-bowl-celebration-could-be-seen-on-rada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iPhone versus Samsung</a:t>
            </a:r>
            <a:endParaRPr/>
          </a:p>
          <a:p>
            <a:pPr indent="0" lvl="0" marL="0" rtl="0" algn="l">
              <a:lnSpc>
                <a:spcPct val="115000"/>
              </a:lnSpc>
              <a:spcBef>
                <a:spcPts val="0"/>
              </a:spcBef>
              <a:spcAft>
                <a:spcPts val="0"/>
              </a:spcAft>
              <a:buNone/>
            </a:pPr>
            <a:r>
              <a:rPr lang="en" sz="2400"/>
              <a:t>Which Phone Receives Messages Faster?</a:t>
            </a:r>
            <a:endParaRPr sz="2400"/>
          </a:p>
        </p:txBody>
      </p:sp>
      <p:sp>
        <p:nvSpPr>
          <p:cNvPr id="87" name="Google Shape;87;p13"/>
          <p:cNvSpPr txBox="1"/>
          <p:nvPr>
            <p:ph idx="1" type="subTitle"/>
          </p:nvPr>
        </p:nvSpPr>
        <p:spPr>
          <a:xfrm>
            <a:off x="727952" y="29871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By: Cameron Hobbs (30052888), Justin Marquez (30037615), Jana Osea (30016679)</a:t>
            </a:r>
            <a:endParaRPr>
              <a:solidFill>
                <a:srgbClr val="000000"/>
              </a:solidFill>
            </a:endParaRPr>
          </a:p>
        </p:txBody>
      </p:sp>
      <p:sp>
        <p:nvSpPr>
          <p:cNvPr id="88" name="Google Shape;88;p13"/>
          <p:cNvSpPr txBox="1"/>
          <p:nvPr/>
        </p:nvSpPr>
        <p:spPr>
          <a:xfrm>
            <a:off x="729450" y="3499125"/>
            <a:ext cx="6300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STAT 425 - Statistical Design and Analysis of Experiments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University of Calgary</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Diagnostics and Data Transformation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0" name="Google Shape;150;p22"/>
          <p:cNvPicPr preferRelativeResize="0"/>
          <p:nvPr/>
        </p:nvPicPr>
        <p:blipFill>
          <a:blip r:embed="rId3">
            <a:alphaModFix/>
          </a:blip>
          <a:stretch>
            <a:fillRect/>
          </a:stretch>
        </p:blipFill>
        <p:spPr>
          <a:xfrm>
            <a:off x="3869350" y="2390775"/>
            <a:ext cx="1266825" cy="361950"/>
          </a:xfrm>
          <a:prstGeom prst="rect">
            <a:avLst/>
          </a:prstGeom>
          <a:noFill/>
          <a:ln>
            <a:noFill/>
          </a:ln>
        </p:spPr>
      </p:pic>
      <p:pic>
        <p:nvPicPr>
          <p:cNvPr id="151" name="Google Shape;151;p22"/>
          <p:cNvPicPr preferRelativeResize="0"/>
          <p:nvPr/>
        </p:nvPicPr>
        <p:blipFill>
          <a:blip r:embed="rId4">
            <a:alphaModFix/>
          </a:blip>
          <a:stretch>
            <a:fillRect/>
          </a:stretch>
        </p:blipFill>
        <p:spPr>
          <a:xfrm>
            <a:off x="3571875" y="2927700"/>
            <a:ext cx="2000250" cy="60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Diagnostics and Data Transformation </a:t>
            </a:r>
            <a:endParaRPr/>
          </a:p>
          <a:p>
            <a:pPr indent="0" lvl="0" marL="0" rtl="0" algn="l">
              <a:spcBef>
                <a:spcPts val="0"/>
              </a:spcBef>
              <a:spcAft>
                <a:spcPts val="0"/>
              </a:spcAft>
              <a:buNone/>
            </a:pPr>
            <a:r>
              <a:t/>
            </a:r>
            <a:endParaRPr/>
          </a:p>
        </p:txBody>
      </p:sp>
      <p:sp>
        <p:nvSpPr>
          <p:cNvPr id="157" name="Google Shape;157;p23"/>
          <p:cNvSpPr txBox="1"/>
          <p:nvPr/>
        </p:nvSpPr>
        <p:spPr>
          <a:xfrm>
            <a:off x="4733725" y="2296175"/>
            <a:ext cx="3978300" cy="70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More </a:t>
            </a:r>
            <a:r>
              <a:rPr lang="en" sz="1800">
                <a:latin typeface="Lato"/>
                <a:ea typeface="Lato"/>
                <a:cs typeface="Lato"/>
                <a:sym typeface="Lato"/>
              </a:rPr>
              <a:t>Normally distributed</a:t>
            </a:r>
            <a:endParaRPr>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58" name="Google Shape;158;p23"/>
          <p:cNvPicPr preferRelativeResize="0"/>
          <p:nvPr/>
        </p:nvPicPr>
        <p:blipFill>
          <a:blip r:embed="rId3">
            <a:alphaModFix/>
          </a:blip>
          <a:stretch>
            <a:fillRect/>
          </a:stretch>
        </p:blipFill>
        <p:spPr>
          <a:xfrm>
            <a:off x="260175" y="1918650"/>
            <a:ext cx="4218949" cy="2886925"/>
          </a:xfrm>
          <a:prstGeom prst="rect">
            <a:avLst/>
          </a:prstGeom>
          <a:noFill/>
          <a:ln>
            <a:noFill/>
          </a:ln>
        </p:spPr>
      </p:pic>
      <p:pic>
        <p:nvPicPr>
          <p:cNvPr id="159" name="Google Shape;159;p23"/>
          <p:cNvPicPr preferRelativeResize="0"/>
          <p:nvPr/>
        </p:nvPicPr>
        <p:blipFill>
          <a:blip r:embed="rId4">
            <a:alphaModFix/>
          </a:blip>
          <a:stretch>
            <a:fillRect/>
          </a:stretch>
        </p:blipFill>
        <p:spPr>
          <a:xfrm>
            <a:off x="4733725" y="3212000"/>
            <a:ext cx="3598400" cy="1094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Test Statistics</a:t>
            </a:r>
            <a:endParaRPr sz="1800"/>
          </a:p>
        </p:txBody>
      </p:sp>
      <p:pic>
        <p:nvPicPr>
          <p:cNvPr id="165" name="Google Shape;165;p24"/>
          <p:cNvPicPr preferRelativeResize="0"/>
          <p:nvPr/>
        </p:nvPicPr>
        <p:blipFill>
          <a:blip r:embed="rId3">
            <a:alphaModFix/>
          </a:blip>
          <a:stretch>
            <a:fillRect/>
          </a:stretch>
        </p:blipFill>
        <p:spPr>
          <a:xfrm>
            <a:off x="610350" y="2151100"/>
            <a:ext cx="7675868" cy="213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Global Hypothesis</a:t>
            </a:r>
            <a:endParaRPr sz="1800"/>
          </a:p>
        </p:txBody>
      </p:sp>
      <p:pic>
        <p:nvPicPr>
          <p:cNvPr id="171" name="Google Shape;171;p25"/>
          <p:cNvPicPr preferRelativeResize="0"/>
          <p:nvPr/>
        </p:nvPicPr>
        <p:blipFill rotWithShape="1">
          <a:blip r:embed="rId3">
            <a:alphaModFix/>
          </a:blip>
          <a:srcRect b="48269" l="0" r="0" t="0"/>
          <a:stretch/>
        </p:blipFill>
        <p:spPr>
          <a:xfrm>
            <a:off x="611550" y="2571750"/>
            <a:ext cx="8410502" cy="566300"/>
          </a:xfrm>
          <a:prstGeom prst="rect">
            <a:avLst/>
          </a:prstGeom>
          <a:noFill/>
          <a:ln>
            <a:noFill/>
          </a:ln>
        </p:spPr>
      </p:pic>
      <p:pic>
        <p:nvPicPr>
          <p:cNvPr id="172" name="Google Shape;172;p25"/>
          <p:cNvPicPr preferRelativeResize="0"/>
          <p:nvPr/>
        </p:nvPicPr>
        <p:blipFill rotWithShape="1">
          <a:blip r:embed="rId3">
            <a:alphaModFix/>
          </a:blip>
          <a:srcRect b="7761" l="661" r="592" t="49964"/>
          <a:stretch/>
        </p:blipFill>
        <p:spPr>
          <a:xfrm>
            <a:off x="664175" y="3448475"/>
            <a:ext cx="8305251" cy="462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Global Hypothesis</a:t>
            </a:r>
            <a:endParaRPr sz="1800"/>
          </a:p>
        </p:txBody>
      </p:sp>
      <p:pic>
        <p:nvPicPr>
          <p:cNvPr id="178" name="Google Shape;178;p26"/>
          <p:cNvPicPr preferRelativeResize="0"/>
          <p:nvPr/>
        </p:nvPicPr>
        <p:blipFill>
          <a:blip r:embed="rId3">
            <a:alphaModFix/>
          </a:blip>
          <a:stretch>
            <a:fillRect/>
          </a:stretch>
        </p:blipFill>
        <p:spPr>
          <a:xfrm>
            <a:off x="972700" y="2098775"/>
            <a:ext cx="6766348" cy="2138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Global Hypothesis</a:t>
            </a:r>
            <a:endParaRPr sz="1800"/>
          </a:p>
        </p:txBody>
      </p:sp>
      <p:pic>
        <p:nvPicPr>
          <p:cNvPr id="184" name="Google Shape;184;p27"/>
          <p:cNvPicPr preferRelativeResize="0"/>
          <p:nvPr/>
        </p:nvPicPr>
        <p:blipFill>
          <a:blip r:embed="rId3">
            <a:alphaModFix/>
          </a:blip>
          <a:stretch>
            <a:fillRect/>
          </a:stretch>
        </p:blipFill>
        <p:spPr>
          <a:xfrm>
            <a:off x="730000" y="2571750"/>
            <a:ext cx="4664249" cy="1318300"/>
          </a:xfrm>
          <a:prstGeom prst="rect">
            <a:avLst/>
          </a:prstGeom>
          <a:noFill/>
          <a:ln>
            <a:noFill/>
          </a:ln>
        </p:spPr>
      </p:pic>
      <p:sp>
        <p:nvSpPr>
          <p:cNvPr id="185" name="Google Shape;185;p27"/>
          <p:cNvSpPr txBox="1"/>
          <p:nvPr>
            <p:ph idx="1" type="body"/>
          </p:nvPr>
        </p:nvSpPr>
        <p:spPr>
          <a:xfrm>
            <a:off x="5484075" y="2432150"/>
            <a:ext cx="3300900" cy="159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There is a Brand Effect!</a:t>
            </a:r>
            <a:endParaRPr sz="18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Secondary Hypothesis</a:t>
            </a:r>
            <a:endParaRPr/>
          </a:p>
        </p:txBody>
      </p:sp>
      <p:pic>
        <p:nvPicPr>
          <p:cNvPr id="191" name="Google Shape;191;p28"/>
          <p:cNvPicPr preferRelativeResize="0"/>
          <p:nvPr/>
        </p:nvPicPr>
        <p:blipFill>
          <a:blip r:embed="rId3">
            <a:alphaModFix/>
          </a:blip>
          <a:stretch>
            <a:fillRect/>
          </a:stretch>
        </p:blipFill>
        <p:spPr>
          <a:xfrm>
            <a:off x="255650" y="2375900"/>
            <a:ext cx="8839202" cy="11444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Secondary Hypothesis</a:t>
            </a:r>
            <a:endParaRPr/>
          </a:p>
        </p:txBody>
      </p:sp>
      <p:pic>
        <p:nvPicPr>
          <p:cNvPr id="197" name="Google Shape;197;p29"/>
          <p:cNvPicPr preferRelativeResize="0"/>
          <p:nvPr/>
        </p:nvPicPr>
        <p:blipFill>
          <a:blip r:embed="rId3">
            <a:alphaModFix/>
          </a:blip>
          <a:stretch>
            <a:fillRect/>
          </a:stretch>
        </p:blipFill>
        <p:spPr>
          <a:xfrm>
            <a:off x="410150" y="2571750"/>
            <a:ext cx="5130999" cy="1282750"/>
          </a:xfrm>
          <a:prstGeom prst="rect">
            <a:avLst/>
          </a:prstGeom>
          <a:noFill/>
          <a:ln>
            <a:noFill/>
          </a:ln>
        </p:spPr>
      </p:pic>
      <p:sp>
        <p:nvSpPr>
          <p:cNvPr id="198" name="Google Shape;198;p29"/>
          <p:cNvSpPr txBox="1"/>
          <p:nvPr/>
        </p:nvSpPr>
        <p:spPr>
          <a:xfrm>
            <a:off x="5273175" y="2571750"/>
            <a:ext cx="3829500" cy="765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There is no Connection Effect nested within iPhone and Samsung</a:t>
            </a:r>
            <a:endParaRPr sz="16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Tertiary </a:t>
            </a:r>
            <a:r>
              <a:rPr lang="en" sz="1800"/>
              <a:t>Hypothesis</a:t>
            </a:r>
            <a:endParaRPr/>
          </a:p>
        </p:txBody>
      </p:sp>
      <p:pic>
        <p:nvPicPr>
          <p:cNvPr id="204" name="Google Shape;204;p30"/>
          <p:cNvPicPr preferRelativeResize="0"/>
          <p:nvPr/>
        </p:nvPicPr>
        <p:blipFill rotWithShape="1">
          <a:blip r:embed="rId3">
            <a:alphaModFix/>
          </a:blip>
          <a:srcRect b="52711" l="0" r="0" t="0"/>
          <a:stretch/>
        </p:blipFill>
        <p:spPr>
          <a:xfrm>
            <a:off x="152400" y="2819300"/>
            <a:ext cx="8839203" cy="418525"/>
          </a:xfrm>
          <a:prstGeom prst="rect">
            <a:avLst/>
          </a:prstGeom>
          <a:noFill/>
          <a:ln>
            <a:noFill/>
          </a:ln>
        </p:spPr>
      </p:pic>
      <p:pic>
        <p:nvPicPr>
          <p:cNvPr id="205" name="Google Shape;205;p30"/>
          <p:cNvPicPr preferRelativeResize="0"/>
          <p:nvPr/>
        </p:nvPicPr>
        <p:blipFill rotWithShape="1">
          <a:blip r:embed="rId3">
            <a:alphaModFix/>
          </a:blip>
          <a:srcRect b="0" l="0" r="0" t="46143"/>
          <a:stretch/>
        </p:blipFill>
        <p:spPr>
          <a:xfrm>
            <a:off x="152400" y="3700625"/>
            <a:ext cx="8839203" cy="476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Tertiary Hypothesis</a:t>
            </a:r>
            <a:endParaRPr/>
          </a:p>
        </p:txBody>
      </p:sp>
      <p:pic>
        <p:nvPicPr>
          <p:cNvPr id="211" name="Google Shape;211;p31"/>
          <p:cNvPicPr preferRelativeResize="0"/>
          <p:nvPr/>
        </p:nvPicPr>
        <p:blipFill>
          <a:blip r:embed="rId3">
            <a:alphaModFix/>
          </a:blip>
          <a:stretch>
            <a:fillRect/>
          </a:stretch>
        </p:blipFill>
        <p:spPr>
          <a:xfrm>
            <a:off x="730000" y="2649350"/>
            <a:ext cx="4480400" cy="1311825"/>
          </a:xfrm>
          <a:prstGeom prst="rect">
            <a:avLst/>
          </a:prstGeom>
          <a:noFill/>
          <a:ln>
            <a:noFill/>
          </a:ln>
        </p:spPr>
      </p:pic>
      <p:sp>
        <p:nvSpPr>
          <p:cNvPr id="212" name="Google Shape;212;p31"/>
          <p:cNvSpPr txBox="1"/>
          <p:nvPr>
            <p:ph idx="1" type="body"/>
          </p:nvPr>
        </p:nvSpPr>
        <p:spPr>
          <a:xfrm>
            <a:off x="5510000" y="2414350"/>
            <a:ext cx="3300900" cy="159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There is a Message Effect nested within Connection and Brand!</a:t>
            </a:r>
            <a:endParaRPr sz="18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4" name="Google Shape;94;p14"/>
          <p:cNvSpPr txBox="1"/>
          <p:nvPr>
            <p:ph idx="1" type="body"/>
          </p:nvPr>
        </p:nvSpPr>
        <p:spPr>
          <a:xfrm>
            <a:off x="730000" y="1968800"/>
            <a:ext cx="3300900" cy="159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AutoNum type="arabicPeriod"/>
            </a:pPr>
            <a:r>
              <a:rPr lang="en" sz="1400">
                <a:solidFill>
                  <a:srgbClr val="000000"/>
                </a:solidFill>
              </a:rPr>
              <a:t>Motivation</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Design</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Diagnostics and Data Transformation</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Analysis</a:t>
            </a:r>
            <a:endParaRPr sz="1400">
              <a:solidFill>
                <a:srgbClr val="000000"/>
              </a:solidFill>
            </a:endParaRPr>
          </a:p>
          <a:p>
            <a:pPr indent="-304800" lvl="1" marL="914400" rtl="0" algn="l">
              <a:spcBef>
                <a:spcPts val="0"/>
              </a:spcBef>
              <a:spcAft>
                <a:spcPts val="0"/>
              </a:spcAft>
              <a:buClr>
                <a:srgbClr val="000000"/>
              </a:buClr>
              <a:buSzPts val="1200"/>
              <a:buAutoNum type="alphaLcPeriod"/>
            </a:pPr>
            <a:r>
              <a:rPr lang="en" sz="1200">
                <a:solidFill>
                  <a:srgbClr val="000000"/>
                </a:solidFill>
              </a:rPr>
              <a:t>Global Hypothesis</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n" sz="1200">
                <a:solidFill>
                  <a:srgbClr val="000000"/>
                </a:solidFill>
              </a:rPr>
              <a:t>Secondary Hypotheses</a:t>
            </a:r>
            <a:endParaRPr sz="1200">
              <a:solidFill>
                <a:srgbClr val="000000"/>
              </a:solidFill>
            </a:endParaRPr>
          </a:p>
          <a:p>
            <a:pPr indent="-304800" lvl="1" marL="914400" rtl="0" algn="l">
              <a:spcBef>
                <a:spcPts val="0"/>
              </a:spcBef>
              <a:spcAft>
                <a:spcPts val="0"/>
              </a:spcAft>
              <a:buClr>
                <a:srgbClr val="000000"/>
              </a:buClr>
              <a:buSzPts val="1200"/>
              <a:buAutoNum type="alphaLcPeriod"/>
            </a:pPr>
            <a:r>
              <a:rPr lang="en" sz="1200">
                <a:solidFill>
                  <a:srgbClr val="000000"/>
                </a:solidFill>
              </a:rPr>
              <a:t>Multiple Comparison</a:t>
            </a:r>
            <a:endParaRPr sz="12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Conclusion</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655000" y="1318650"/>
            <a:ext cx="3613800" cy="8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Multiple Comparisons(Brand)</a:t>
            </a:r>
            <a:endParaRPr/>
          </a:p>
        </p:txBody>
      </p:sp>
      <p:pic>
        <p:nvPicPr>
          <p:cNvPr id="218" name="Google Shape;218;p32"/>
          <p:cNvPicPr preferRelativeResize="0"/>
          <p:nvPr/>
        </p:nvPicPr>
        <p:blipFill>
          <a:blip r:embed="rId3">
            <a:alphaModFix/>
          </a:blip>
          <a:stretch>
            <a:fillRect/>
          </a:stretch>
        </p:blipFill>
        <p:spPr>
          <a:xfrm>
            <a:off x="835725" y="2446650"/>
            <a:ext cx="7685464" cy="840000"/>
          </a:xfrm>
          <a:prstGeom prst="rect">
            <a:avLst/>
          </a:prstGeom>
          <a:noFill/>
          <a:ln>
            <a:noFill/>
          </a:ln>
        </p:spPr>
      </p:pic>
      <p:sp>
        <p:nvSpPr>
          <p:cNvPr id="219" name="Google Shape;219;p32"/>
          <p:cNvSpPr txBox="1"/>
          <p:nvPr/>
        </p:nvSpPr>
        <p:spPr>
          <a:xfrm>
            <a:off x="1278925" y="3461425"/>
            <a:ext cx="6561300" cy="1265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On average, iPhones take longer to receive messages</a:t>
            </a:r>
            <a:endParaRPr sz="18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729450" y="1318650"/>
            <a:ext cx="7688400" cy="8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Multiple Comparisons (Message)</a:t>
            </a:r>
            <a:endParaRPr/>
          </a:p>
          <a:p>
            <a:pPr indent="0" lvl="0" marL="0" rtl="0" algn="l">
              <a:spcBef>
                <a:spcPts val="0"/>
              </a:spcBef>
              <a:spcAft>
                <a:spcPts val="0"/>
              </a:spcAft>
              <a:buNone/>
            </a:pPr>
            <a:r>
              <a:t/>
            </a:r>
            <a:endParaRPr/>
          </a:p>
        </p:txBody>
      </p:sp>
      <p:pic>
        <p:nvPicPr>
          <p:cNvPr id="225" name="Google Shape;225;p33"/>
          <p:cNvPicPr preferRelativeResize="0"/>
          <p:nvPr/>
        </p:nvPicPr>
        <p:blipFill>
          <a:blip r:embed="rId3">
            <a:alphaModFix/>
          </a:blip>
          <a:stretch>
            <a:fillRect/>
          </a:stretch>
        </p:blipFill>
        <p:spPr>
          <a:xfrm>
            <a:off x="152400" y="2204550"/>
            <a:ext cx="8839199" cy="1248772"/>
          </a:xfrm>
          <a:prstGeom prst="rect">
            <a:avLst/>
          </a:prstGeom>
          <a:noFill/>
          <a:ln>
            <a:noFill/>
          </a:ln>
        </p:spPr>
      </p:pic>
      <p:pic>
        <p:nvPicPr>
          <p:cNvPr id="226" name="Google Shape;226;p33"/>
          <p:cNvPicPr preferRelativeResize="0"/>
          <p:nvPr/>
        </p:nvPicPr>
        <p:blipFill>
          <a:blip r:embed="rId4">
            <a:alphaModFix/>
          </a:blip>
          <a:stretch>
            <a:fillRect/>
          </a:stretch>
        </p:blipFill>
        <p:spPr>
          <a:xfrm>
            <a:off x="152400" y="3605722"/>
            <a:ext cx="8839197" cy="12648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1318650"/>
            <a:ext cx="7688400" cy="8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Multiple Comparisons (</a:t>
            </a:r>
            <a:r>
              <a:rPr lang="en" sz="1800"/>
              <a:t>Message</a:t>
            </a:r>
            <a:r>
              <a:rPr lang="en" sz="1800"/>
              <a:t>)</a:t>
            </a:r>
            <a:endParaRPr/>
          </a:p>
          <a:p>
            <a:pPr indent="0" lvl="0" marL="0" rtl="0" algn="l">
              <a:spcBef>
                <a:spcPts val="0"/>
              </a:spcBef>
              <a:spcAft>
                <a:spcPts val="0"/>
              </a:spcAft>
              <a:buNone/>
            </a:pPr>
            <a:r>
              <a:t/>
            </a:r>
            <a:endParaRPr/>
          </a:p>
        </p:txBody>
      </p:sp>
      <p:pic>
        <p:nvPicPr>
          <p:cNvPr id="232" name="Google Shape;232;p34"/>
          <p:cNvPicPr preferRelativeResize="0"/>
          <p:nvPr/>
        </p:nvPicPr>
        <p:blipFill>
          <a:blip r:embed="rId3">
            <a:alphaModFix/>
          </a:blip>
          <a:stretch>
            <a:fillRect/>
          </a:stretch>
        </p:blipFill>
        <p:spPr>
          <a:xfrm>
            <a:off x="152400" y="2313256"/>
            <a:ext cx="8839198" cy="1134909"/>
          </a:xfrm>
          <a:prstGeom prst="rect">
            <a:avLst/>
          </a:prstGeom>
          <a:noFill/>
          <a:ln>
            <a:noFill/>
          </a:ln>
        </p:spPr>
      </p:pic>
      <p:pic>
        <p:nvPicPr>
          <p:cNvPr id="233" name="Google Shape;233;p34"/>
          <p:cNvPicPr preferRelativeResize="0"/>
          <p:nvPr/>
        </p:nvPicPr>
        <p:blipFill>
          <a:blip r:embed="rId4">
            <a:alphaModFix/>
          </a:blip>
          <a:stretch>
            <a:fillRect/>
          </a:stretch>
        </p:blipFill>
        <p:spPr>
          <a:xfrm>
            <a:off x="152400" y="3600566"/>
            <a:ext cx="8839198" cy="11177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729450" y="1318650"/>
            <a:ext cx="7688400" cy="8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sz="1800"/>
              <a:t>Multiple Comparisons (Message)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9" name="Google Shape;239;p35"/>
          <p:cNvPicPr preferRelativeResize="0"/>
          <p:nvPr/>
        </p:nvPicPr>
        <p:blipFill>
          <a:blip r:embed="rId3">
            <a:alphaModFix/>
          </a:blip>
          <a:stretch>
            <a:fillRect/>
          </a:stretch>
        </p:blipFill>
        <p:spPr>
          <a:xfrm>
            <a:off x="2099913" y="2632850"/>
            <a:ext cx="5153025" cy="733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245" name="Google Shape;245;p36"/>
          <p:cNvPicPr preferRelativeResize="0"/>
          <p:nvPr/>
        </p:nvPicPr>
        <p:blipFill>
          <a:blip r:embed="rId3">
            <a:alphaModFix/>
          </a:blip>
          <a:stretch>
            <a:fillRect/>
          </a:stretch>
        </p:blipFill>
        <p:spPr>
          <a:xfrm>
            <a:off x="4823775" y="1853862"/>
            <a:ext cx="4253799" cy="2960975"/>
          </a:xfrm>
          <a:prstGeom prst="rect">
            <a:avLst/>
          </a:prstGeom>
          <a:noFill/>
          <a:ln>
            <a:noFill/>
          </a:ln>
        </p:spPr>
      </p:pic>
      <p:pic>
        <p:nvPicPr>
          <p:cNvPr id="246" name="Google Shape;246;p36"/>
          <p:cNvPicPr preferRelativeResize="0"/>
          <p:nvPr/>
        </p:nvPicPr>
        <p:blipFill>
          <a:blip r:embed="rId4">
            <a:alphaModFix/>
          </a:blip>
          <a:stretch>
            <a:fillRect/>
          </a:stretch>
        </p:blipFill>
        <p:spPr>
          <a:xfrm>
            <a:off x="6237021" y="1987890"/>
            <a:ext cx="813825" cy="323125"/>
          </a:xfrm>
          <a:prstGeom prst="rect">
            <a:avLst/>
          </a:prstGeom>
          <a:noFill/>
          <a:ln>
            <a:noFill/>
          </a:ln>
        </p:spPr>
      </p:pic>
      <p:pic>
        <p:nvPicPr>
          <p:cNvPr id="247" name="Google Shape;247;p36"/>
          <p:cNvPicPr preferRelativeResize="0"/>
          <p:nvPr/>
        </p:nvPicPr>
        <p:blipFill>
          <a:blip r:embed="rId5">
            <a:alphaModFix/>
          </a:blip>
          <a:stretch>
            <a:fillRect/>
          </a:stretch>
        </p:blipFill>
        <p:spPr>
          <a:xfrm>
            <a:off x="6962174" y="3979629"/>
            <a:ext cx="493243" cy="531199"/>
          </a:xfrm>
          <a:prstGeom prst="rect">
            <a:avLst/>
          </a:prstGeom>
          <a:noFill/>
          <a:ln>
            <a:noFill/>
          </a:ln>
        </p:spPr>
      </p:pic>
      <p:pic>
        <p:nvPicPr>
          <p:cNvPr id="248" name="Google Shape;248;p36"/>
          <p:cNvPicPr preferRelativeResize="0"/>
          <p:nvPr/>
        </p:nvPicPr>
        <p:blipFill>
          <a:blip r:embed="rId6">
            <a:alphaModFix/>
          </a:blip>
          <a:stretch>
            <a:fillRect/>
          </a:stretch>
        </p:blipFill>
        <p:spPr>
          <a:xfrm>
            <a:off x="69525" y="1987900"/>
            <a:ext cx="4670851" cy="2766351"/>
          </a:xfrm>
          <a:prstGeom prst="rect">
            <a:avLst/>
          </a:prstGeom>
          <a:noFill/>
          <a:ln>
            <a:noFill/>
          </a:ln>
        </p:spPr>
      </p:pic>
      <p:pic>
        <p:nvPicPr>
          <p:cNvPr id="249" name="Google Shape;249;p36"/>
          <p:cNvPicPr preferRelativeResize="0"/>
          <p:nvPr/>
        </p:nvPicPr>
        <p:blipFill>
          <a:blip r:embed="rId4">
            <a:alphaModFix/>
          </a:blip>
          <a:stretch>
            <a:fillRect/>
          </a:stretch>
        </p:blipFill>
        <p:spPr>
          <a:xfrm>
            <a:off x="2539892" y="2235397"/>
            <a:ext cx="858363" cy="334563"/>
          </a:xfrm>
          <a:prstGeom prst="rect">
            <a:avLst/>
          </a:prstGeom>
          <a:noFill/>
          <a:ln>
            <a:noFill/>
          </a:ln>
        </p:spPr>
      </p:pic>
      <p:pic>
        <p:nvPicPr>
          <p:cNvPr id="250" name="Google Shape;250;p36"/>
          <p:cNvPicPr preferRelativeResize="0"/>
          <p:nvPr/>
        </p:nvPicPr>
        <p:blipFill>
          <a:blip r:embed="rId5">
            <a:alphaModFix/>
          </a:blip>
          <a:stretch>
            <a:fillRect/>
          </a:stretch>
        </p:blipFill>
        <p:spPr>
          <a:xfrm>
            <a:off x="1426311" y="2058540"/>
            <a:ext cx="520237" cy="5500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pic>
        <p:nvPicPr>
          <p:cNvPr id="100" name="Google Shape;100;p15"/>
          <p:cNvPicPr preferRelativeResize="0"/>
          <p:nvPr/>
        </p:nvPicPr>
        <p:blipFill>
          <a:blip r:embed="rId3">
            <a:alphaModFix/>
          </a:blip>
          <a:stretch>
            <a:fillRect/>
          </a:stretch>
        </p:blipFill>
        <p:spPr>
          <a:xfrm>
            <a:off x="3584750" y="1318650"/>
            <a:ext cx="4808300" cy="3212353"/>
          </a:xfrm>
          <a:prstGeom prst="rect">
            <a:avLst/>
          </a:prstGeom>
          <a:noFill/>
          <a:ln>
            <a:noFill/>
          </a:ln>
        </p:spPr>
      </p:pic>
      <p:sp>
        <p:nvSpPr>
          <p:cNvPr id="101" name="Google Shape;101;p15"/>
          <p:cNvSpPr txBox="1"/>
          <p:nvPr/>
        </p:nvSpPr>
        <p:spPr>
          <a:xfrm>
            <a:off x="3584750" y="45310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https://udaya.com/eating-well-on-a-fast-paced-lifestyle/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a:p>
            <a:pPr indent="0" lvl="0" marL="0" rtl="0" algn="l">
              <a:spcBef>
                <a:spcPts val="0"/>
              </a:spcBef>
              <a:spcAft>
                <a:spcPts val="0"/>
              </a:spcAft>
              <a:buNone/>
            </a:pPr>
            <a:r>
              <a:t/>
            </a:r>
            <a:endParaRPr/>
          </a:p>
        </p:txBody>
      </p:sp>
      <p:pic>
        <p:nvPicPr>
          <p:cNvPr id="107" name="Google Shape;107;p16"/>
          <p:cNvPicPr preferRelativeResize="0"/>
          <p:nvPr/>
        </p:nvPicPr>
        <p:blipFill>
          <a:blip r:embed="rId3">
            <a:alphaModFix/>
          </a:blip>
          <a:stretch>
            <a:fillRect/>
          </a:stretch>
        </p:blipFill>
        <p:spPr>
          <a:xfrm>
            <a:off x="4648875" y="1595775"/>
            <a:ext cx="3787300" cy="2848575"/>
          </a:xfrm>
          <a:prstGeom prst="rect">
            <a:avLst/>
          </a:prstGeom>
          <a:noFill/>
          <a:ln>
            <a:noFill/>
          </a:ln>
        </p:spPr>
      </p:pic>
      <p:sp>
        <p:nvSpPr>
          <p:cNvPr id="108" name="Google Shape;108;p16"/>
          <p:cNvSpPr txBox="1"/>
          <p:nvPr/>
        </p:nvSpPr>
        <p:spPr>
          <a:xfrm>
            <a:off x="4648875" y="44443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https://giphy.com/gifs/reactiongifs-mrw-qRhkPuV1PZoC4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pic>
        <p:nvPicPr>
          <p:cNvPr id="114" name="Google Shape;114;p17"/>
          <p:cNvPicPr preferRelativeResize="0"/>
          <p:nvPr/>
        </p:nvPicPr>
        <p:blipFill>
          <a:blip r:embed="rId3">
            <a:alphaModFix/>
          </a:blip>
          <a:stretch>
            <a:fillRect/>
          </a:stretch>
        </p:blipFill>
        <p:spPr>
          <a:xfrm>
            <a:off x="3662300" y="1263225"/>
            <a:ext cx="4808301" cy="3205534"/>
          </a:xfrm>
          <a:prstGeom prst="rect">
            <a:avLst/>
          </a:prstGeom>
          <a:noFill/>
          <a:ln>
            <a:noFill/>
          </a:ln>
        </p:spPr>
      </p:pic>
      <p:sp>
        <p:nvSpPr>
          <p:cNvPr id="115" name="Google Shape;115;p17"/>
          <p:cNvSpPr txBox="1"/>
          <p:nvPr/>
        </p:nvSpPr>
        <p:spPr>
          <a:xfrm>
            <a:off x="3662300" y="4468750"/>
            <a:ext cx="4973400" cy="3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https://www.pocket-lint.com/phones/buyers-guides/142239-apple-iphone-x-vs-samsung-galaxy-s8-pistols-at-dawn-for-the-ultimate-face-off</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pic>
        <p:nvPicPr>
          <p:cNvPr id="121" name="Google Shape;121;p18"/>
          <p:cNvPicPr preferRelativeResize="0"/>
          <p:nvPr/>
        </p:nvPicPr>
        <p:blipFill>
          <a:blip r:embed="rId3">
            <a:alphaModFix/>
          </a:blip>
          <a:stretch>
            <a:fillRect/>
          </a:stretch>
        </p:blipFill>
        <p:spPr>
          <a:xfrm>
            <a:off x="3451700" y="1471525"/>
            <a:ext cx="4808301" cy="3003079"/>
          </a:xfrm>
          <a:prstGeom prst="rect">
            <a:avLst/>
          </a:prstGeom>
          <a:noFill/>
          <a:ln>
            <a:noFill/>
          </a:ln>
        </p:spPr>
      </p:pic>
      <p:sp>
        <p:nvSpPr>
          <p:cNvPr id="122" name="Google Shape;122;p18"/>
          <p:cNvSpPr txBox="1"/>
          <p:nvPr/>
        </p:nvSpPr>
        <p:spPr>
          <a:xfrm>
            <a:off x="3451700" y="4474600"/>
            <a:ext cx="5221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https://clutchpoints.com/chiefs-video-kansas-citys-super-bowl-celebration-could-be-seen-on-radar/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30000" y="1275425"/>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pic>
        <p:nvPicPr>
          <p:cNvPr id="128" name="Google Shape;128;p19"/>
          <p:cNvPicPr preferRelativeResize="0"/>
          <p:nvPr/>
        </p:nvPicPr>
        <p:blipFill>
          <a:blip r:embed="rId3">
            <a:alphaModFix/>
          </a:blip>
          <a:stretch>
            <a:fillRect/>
          </a:stretch>
        </p:blipFill>
        <p:spPr>
          <a:xfrm>
            <a:off x="296974" y="1962450"/>
            <a:ext cx="8066500" cy="2119550"/>
          </a:xfrm>
          <a:prstGeom prst="rect">
            <a:avLst/>
          </a:prstGeom>
          <a:noFill/>
          <a:ln>
            <a:noFill/>
          </a:ln>
        </p:spPr>
      </p:pic>
      <p:sp>
        <p:nvSpPr>
          <p:cNvPr id="129" name="Google Shape;129;p19"/>
          <p:cNvSpPr txBox="1"/>
          <p:nvPr/>
        </p:nvSpPr>
        <p:spPr>
          <a:xfrm>
            <a:off x="371725" y="4287700"/>
            <a:ext cx="7529400" cy="580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Response variable: The time in seconds for the phone to receive a given message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Note: All three factors are at fixed levels</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(cont’d)</a:t>
            </a:r>
            <a:endParaRPr/>
          </a:p>
        </p:txBody>
      </p:sp>
      <p:pic>
        <p:nvPicPr>
          <p:cNvPr id="135" name="Google Shape;135;p20"/>
          <p:cNvPicPr preferRelativeResize="0"/>
          <p:nvPr/>
        </p:nvPicPr>
        <p:blipFill>
          <a:blip r:embed="rId3">
            <a:alphaModFix/>
          </a:blip>
          <a:stretch>
            <a:fillRect/>
          </a:stretch>
        </p:blipFill>
        <p:spPr>
          <a:xfrm>
            <a:off x="429413" y="2273050"/>
            <a:ext cx="8285169" cy="1597500"/>
          </a:xfrm>
          <a:prstGeom prst="rect">
            <a:avLst/>
          </a:prstGeom>
          <a:noFill/>
          <a:ln>
            <a:noFill/>
          </a:ln>
        </p:spPr>
      </p:pic>
      <p:sp>
        <p:nvSpPr>
          <p:cNvPr id="136" name="Google Shape;136;p20"/>
          <p:cNvSpPr txBox="1"/>
          <p:nvPr/>
        </p:nvSpPr>
        <p:spPr>
          <a:xfrm>
            <a:off x="501375" y="4106150"/>
            <a:ext cx="7391100" cy="580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Response variable: The time in seconds for the phone to receive a given message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Note: All three factors are at fixed levels</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30000" y="1318650"/>
            <a:ext cx="7629600" cy="6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Diagnostics and Data Transformation </a:t>
            </a:r>
            <a:endParaRPr/>
          </a:p>
        </p:txBody>
      </p:sp>
      <p:pic>
        <p:nvPicPr>
          <p:cNvPr id="142" name="Google Shape;142;p21"/>
          <p:cNvPicPr preferRelativeResize="0"/>
          <p:nvPr/>
        </p:nvPicPr>
        <p:blipFill>
          <a:blip r:embed="rId3">
            <a:alphaModFix/>
          </a:blip>
          <a:stretch>
            <a:fillRect/>
          </a:stretch>
        </p:blipFill>
        <p:spPr>
          <a:xfrm>
            <a:off x="281000" y="2002050"/>
            <a:ext cx="4170824" cy="2806875"/>
          </a:xfrm>
          <a:prstGeom prst="rect">
            <a:avLst/>
          </a:prstGeom>
          <a:noFill/>
          <a:ln>
            <a:noFill/>
          </a:ln>
        </p:spPr>
      </p:pic>
      <p:sp>
        <p:nvSpPr>
          <p:cNvPr id="143" name="Google Shape;143;p21"/>
          <p:cNvSpPr txBox="1"/>
          <p:nvPr/>
        </p:nvSpPr>
        <p:spPr>
          <a:xfrm>
            <a:off x="4572000" y="2279172"/>
            <a:ext cx="4084200" cy="781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Not Normally distributed</a:t>
            </a:r>
            <a:endParaRPr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Variance Stabilization needed</a:t>
            </a:r>
            <a:endParaRPr sz="1800">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44" name="Google Shape;144;p21"/>
          <p:cNvPicPr preferRelativeResize="0"/>
          <p:nvPr/>
        </p:nvPicPr>
        <p:blipFill>
          <a:blip r:embed="rId4">
            <a:alphaModFix/>
          </a:blip>
          <a:stretch>
            <a:fillRect/>
          </a:stretch>
        </p:blipFill>
        <p:spPr>
          <a:xfrm>
            <a:off x="4703875" y="3354525"/>
            <a:ext cx="3590025" cy="105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